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8" r:id="rId2"/>
    <p:sldId id="264" r:id="rId3"/>
    <p:sldId id="270" r:id="rId4"/>
    <p:sldId id="274" r:id="rId5"/>
    <p:sldId id="275" r:id="rId6"/>
    <p:sldId id="271" r:id="rId7"/>
    <p:sldId id="272" r:id="rId8"/>
    <p:sldId id="273" r:id="rId9"/>
    <p:sldId id="276" r:id="rId10"/>
    <p:sldId id="269" r:id="rId11"/>
    <p:sldId id="266" r:id="rId12"/>
    <p:sldId id="277" r:id="rId13"/>
    <p:sldId id="278" r:id="rId14"/>
    <p:sldId id="279" r:id="rId15"/>
    <p:sldId id="280" r:id="rId16"/>
    <p:sldId id="281" r:id="rId17"/>
    <p:sldId id="267" r:id="rId1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2AA00"/>
    <a:srgbClr val="E66300"/>
    <a:srgbClr val="D2C8FE"/>
    <a:srgbClr val="EAC466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8" d="100"/>
          <a:sy n="108" d="100"/>
        </p:scale>
        <p:origin x="678" y="102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2995" y="67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ED747-F8C3-465C-AFB3-FAC734470BC5}" type="datetime1">
              <a:rPr lang="de-DE" altLang="zh-CN" smtClean="0">
                <a:solidFill>
                  <a:srgbClr val="898989"/>
                </a:solidFill>
              </a:rPr>
              <a:t>16.01.2024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FB18 | ICE | Data Science II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AD57671-A726-4694-BDD2-E986F56761CE}" type="datetime1">
              <a:rPr lang="de-DE" altLang="zh-CN" smtClean="0"/>
              <a:t>16.01.2024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FB18 | ICE | Data Science II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576444-F1FA-C7C0-CE5B-3E38BC49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1AC5976C-6508-C625-318E-F2DF57DD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3C4291AF-FF44-EF87-05D9-098E2D10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F682291-BA5A-2883-00A3-BDF513CC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CA52-21FC-42A5-8C52-8F28A1BA868B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5E4E-3688-49BC-B932-FBB96F1BF0F9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C98F9-4C2E-C87D-E7B9-6F2B615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9899DF-0EEB-9851-F842-71FDD632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3D518-B359-13A9-78B0-4B3EF0C5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1400A6-6040-E0AF-DE59-D6A1411B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74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B1B26-393A-4111-9D55-A9C90EF38C5A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B51E-400E-4B7E-875A-1E06D78838DC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E840-8EDE-4FB3-8301-CBA95263E11D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7BE6-D14D-495A-92B4-9D7A11882B06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200000" cy="180000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B6C1-9579-4C89-B0E7-CCC31313F350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B2B-B110-44AF-8A9E-EF09E5F227D1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EEDE-2C9D-480F-A386-7DA03D1F4B06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60000"/>
            <a:ext cx="75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Data Science II / Deadlock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FB18 | ICE | Data Science II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D545252-47C0-598A-6E62-D4F700FDB6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85" y="155177"/>
            <a:ext cx="2133160" cy="86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4" r:id="rId3"/>
    <p:sldLayoutId id="2147483665" r:id="rId4"/>
    <p:sldLayoutId id="2147483666" r:id="rId5"/>
    <p:sldLayoutId id="2147483650" r:id="rId6"/>
    <p:sldLayoutId id="2147483651" r:id="rId7"/>
    <p:sldLayoutId id="2147483667" r:id="rId8"/>
    <p:sldLayoutId id="2147483668" r:id="rId9"/>
    <p:sldLayoutId id="2147483661" r:id="rId10"/>
    <p:sldLayoutId id="2147483654" r:id="rId11"/>
    <p:sldLayoutId id="2147483655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副标题 1">
            <a:extLst>
              <a:ext uri="{FF2B5EF4-FFF2-40B4-BE49-F238E27FC236}">
                <a16:creationId xmlns:a16="http://schemas.microsoft.com/office/drawing/2014/main" id="{960E7FCE-D6F2-A8B8-6EA7-27164BDF5A0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26F7C41B-690E-7EF1-0B78-F601526BB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94462-2412-2CBF-08E3-6490A625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1BE38F-0014-E1DF-2544-9B18E9CBF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1B71D-9E11-BD0D-8FAF-FBEE6CEE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404769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C584F1-D8F2-22C0-0C22-AD1866736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DB3711-5D05-6564-9B4E-316F1C3D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D5AC04-45A4-D069-DAD1-1C078032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B3691-538C-93E9-0888-4A394234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320663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E2E5-9E95-4E7A-A693-5362458156AD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C7E54-43F0-22B6-09B7-8DFFFF69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456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Agenda / Topic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45A475-F958-B2B8-9185-60D5E171354A}"/>
              </a:ext>
            </a:extLst>
          </p:cNvPr>
          <p:cNvSpPr txBox="1">
            <a:spLocks/>
          </p:cNvSpPr>
          <p:nvPr/>
        </p:nvSpPr>
        <p:spPr>
          <a:xfrm>
            <a:off x="6456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7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Agenda / Topic</a:t>
            </a:r>
          </a:p>
        </p:txBody>
      </p:sp>
      <p:sp>
        <p:nvSpPr>
          <p:cNvPr id="8" name="Textplatzhalter 3">
            <a:extLst>
              <a:ext uri="{FF2B5EF4-FFF2-40B4-BE49-F238E27FC236}">
                <a16:creationId xmlns:a16="http://schemas.microsoft.com/office/drawing/2014/main" id="{A0B966A9-863C-29AB-C039-E317E79A61A4}"/>
              </a:ext>
            </a:extLst>
          </p:cNvPr>
          <p:cNvSpPr txBox="1">
            <a:spLocks/>
          </p:cNvSpPr>
          <p:nvPr/>
        </p:nvSpPr>
        <p:spPr>
          <a:xfrm>
            <a:off x="6456000" y="4103763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8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Agenda / Topic</a:t>
            </a:r>
          </a:p>
        </p:txBody>
      </p:sp>
      <p:sp>
        <p:nvSpPr>
          <p:cNvPr id="9" name="Textplatzhalter 3">
            <a:extLst>
              <a:ext uri="{FF2B5EF4-FFF2-40B4-BE49-F238E27FC236}">
                <a16:creationId xmlns:a16="http://schemas.microsoft.com/office/drawing/2014/main" id="{6E78EEBA-0900-2147-07C7-10DC3D35D1DA}"/>
              </a:ext>
            </a:extLst>
          </p:cNvPr>
          <p:cNvSpPr txBox="1">
            <a:spLocks/>
          </p:cNvSpPr>
          <p:nvPr/>
        </p:nvSpPr>
        <p:spPr>
          <a:xfrm>
            <a:off x="6456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9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Agenda / Topic</a:t>
            </a:r>
          </a:p>
        </p:txBody>
      </p:sp>
      <p:sp>
        <p:nvSpPr>
          <p:cNvPr id="10" name="Textplatzhalter 3">
            <a:extLst>
              <a:ext uri="{FF2B5EF4-FFF2-40B4-BE49-F238E27FC236}">
                <a16:creationId xmlns:a16="http://schemas.microsoft.com/office/drawing/2014/main" id="{4FD14056-32E7-02A9-6930-06DC8F09449F}"/>
              </a:ext>
            </a:extLst>
          </p:cNvPr>
          <p:cNvSpPr txBox="1">
            <a:spLocks/>
          </p:cNvSpPr>
          <p:nvPr/>
        </p:nvSpPr>
        <p:spPr>
          <a:xfrm>
            <a:off x="6456000" y="554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10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Agenda / Topic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-24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Agenda / Topic</a:t>
            </a: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-24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Agenda / Topic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-24000" y="4103763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Agenda / Topic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-24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Agenda / Topic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-24000" y="554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Agenda / Topic</a:t>
            </a:r>
          </a:p>
        </p:txBody>
      </p:sp>
    </p:spTree>
    <p:extLst>
      <p:ext uri="{BB962C8B-B14F-4D97-AF65-F5344CB8AC3E}">
        <p14:creationId xmlns:p14="http://schemas.microsoft.com/office/powerpoint/2010/main" val="36831133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dirty="0"/>
              <a:t>Project structure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0AEF626-B753-E95D-8138-25A329B400B9}"/>
              </a:ext>
            </a:extLst>
          </p:cNvPr>
          <p:cNvSpPr/>
          <p:nvPr/>
        </p:nvSpPr>
        <p:spPr>
          <a:xfrm>
            <a:off x="360000" y="2717012"/>
            <a:ext cx="2136000" cy="34956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DFEE19-D952-834E-659E-935EE06B0436}"/>
              </a:ext>
            </a:extLst>
          </p:cNvPr>
          <p:cNvSpPr txBox="1"/>
          <p:nvPr/>
        </p:nvSpPr>
        <p:spPr>
          <a:xfrm>
            <a:off x="5016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1B0045-1B26-E602-31AE-F4AAD29EAFE1}"/>
              </a:ext>
            </a:extLst>
          </p:cNvPr>
          <p:cNvCxnSpPr/>
          <p:nvPr/>
        </p:nvCxnSpPr>
        <p:spPr>
          <a:xfrm>
            <a:off x="8256000" y="2474541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AB0027B-EB69-3E9D-683D-E21BAD821588}"/>
              </a:ext>
            </a:extLst>
          </p:cNvPr>
          <p:cNvCxnSpPr/>
          <p:nvPr/>
        </p:nvCxnSpPr>
        <p:spPr>
          <a:xfrm>
            <a:off x="2856000" y="2440313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19941E5-098F-F6FD-0EEE-644BAFFF43CA}"/>
              </a:ext>
            </a:extLst>
          </p:cNvPr>
          <p:cNvSpPr txBox="1"/>
          <p:nvPr/>
        </p:nvSpPr>
        <p:spPr>
          <a:xfrm>
            <a:off x="9336000" y="210520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F9DA0E-0B79-E63D-85D2-644E195321B6}"/>
              </a:ext>
            </a:extLst>
          </p:cNvPr>
          <p:cNvSpPr txBox="1"/>
          <p:nvPr/>
        </p:nvSpPr>
        <p:spPr>
          <a:xfrm>
            <a:off x="708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020908-39C2-1704-0179-BEBC02DC0395}"/>
              </a:ext>
            </a:extLst>
          </p:cNvPr>
          <p:cNvSpPr txBox="1"/>
          <p:nvPr/>
        </p:nvSpPr>
        <p:spPr>
          <a:xfrm>
            <a:off x="850743" y="283039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MYSQL</a:t>
            </a:r>
            <a:endParaRPr lang="zh-CN" altLang="en-US" b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759186-2494-5273-3227-19D5A6F558CB}"/>
              </a:ext>
            </a:extLst>
          </p:cNvPr>
          <p:cNvSpPr/>
          <p:nvPr/>
        </p:nvSpPr>
        <p:spPr>
          <a:xfrm>
            <a:off x="606101" y="4073006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DAC008B-2B97-1994-5AA9-ADC298F16565}"/>
              </a:ext>
            </a:extLst>
          </p:cNvPr>
          <p:cNvSpPr/>
          <p:nvPr/>
        </p:nvSpPr>
        <p:spPr>
          <a:xfrm>
            <a:off x="606101" y="4707653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552BC90-42A0-ADB4-55BC-C8BDBD5AC41A}"/>
              </a:ext>
            </a:extLst>
          </p:cNvPr>
          <p:cNvSpPr/>
          <p:nvPr/>
        </p:nvSpPr>
        <p:spPr>
          <a:xfrm>
            <a:off x="597175" y="5319456"/>
            <a:ext cx="1538826" cy="36933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User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A2EB611-8A01-18B1-F6B3-59DDCE13AAEE}"/>
              </a:ext>
            </a:extLst>
          </p:cNvPr>
          <p:cNvSpPr/>
          <p:nvPr/>
        </p:nvSpPr>
        <p:spPr>
          <a:xfrm>
            <a:off x="3168035" y="2717014"/>
            <a:ext cx="4751966" cy="1716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42A2AF7-230E-8AEB-B870-C8A0460AC1E0}"/>
              </a:ext>
            </a:extLst>
          </p:cNvPr>
          <p:cNvSpPr/>
          <p:nvPr/>
        </p:nvSpPr>
        <p:spPr>
          <a:xfrm>
            <a:off x="8731106" y="2609794"/>
            <a:ext cx="1429321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235D15F-7BF6-7DBD-C4DE-4834886ECDAE}"/>
              </a:ext>
            </a:extLst>
          </p:cNvPr>
          <p:cNvSpPr/>
          <p:nvPr/>
        </p:nvSpPr>
        <p:spPr>
          <a:xfrm>
            <a:off x="10333078" y="2576322"/>
            <a:ext cx="1245844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CSS3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DC0FDFE-780C-34C7-6016-6534F7BD2C55}"/>
              </a:ext>
            </a:extLst>
          </p:cNvPr>
          <p:cNvSpPr/>
          <p:nvPr/>
        </p:nvSpPr>
        <p:spPr>
          <a:xfrm>
            <a:off x="8705830" y="3261373"/>
            <a:ext cx="3015165" cy="295129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JavaScript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3AFF484-0354-7DC5-2A1C-2FC95A6E9EA7}"/>
              </a:ext>
            </a:extLst>
          </p:cNvPr>
          <p:cNvSpPr/>
          <p:nvPr/>
        </p:nvSpPr>
        <p:spPr>
          <a:xfrm>
            <a:off x="8869220" y="3871457"/>
            <a:ext cx="270970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0E56C6E-5873-B6A7-B8C4-A535959E87DE}"/>
              </a:ext>
            </a:extLst>
          </p:cNvPr>
          <p:cNvSpPr/>
          <p:nvPr/>
        </p:nvSpPr>
        <p:spPr>
          <a:xfrm>
            <a:off x="8881385" y="4377030"/>
            <a:ext cx="2715380" cy="3403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106F5EF-4C77-58E1-B0A7-B4AC36664C0A}"/>
              </a:ext>
            </a:extLst>
          </p:cNvPr>
          <p:cNvSpPr/>
          <p:nvPr/>
        </p:nvSpPr>
        <p:spPr>
          <a:xfrm>
            <a:off x="8881385" y="4834616"/>
            <a:ext cx="2704514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Umi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6A1256A-A143-51AB-ECDE-F445C463F088}"/>
              </a:ext>
            </a:extLst>
          </p:cNvPr>
          <p:cNvSpPr/>
          <p:nvPr/>
        </p:nvSpPr>
        <p:spPr>
          <a:xfrm>
            <a:off x="8870519" y="5340815"/>
            <a:ext cx="2710839" cy="380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 Design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F1246C7-2BEA-CD63-A3D3-186B1089048D}"/>
              </a:ext>
            </a:extLst>
          </p:cNvPr>
          <p:cNvSpPr/>
          <p:nvPr/>
        </p:nvSpPr>
        <p:spPr>
          <a:xfrm>
            <a:off x="3482945" y="3786579"/>
            <a:ext cx="1893056" cy="411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854D4BA-3D3C-F210-C8E7-E035C163EC00}"/>
              </a:ext>
            </a:extLst>
          </p:cNvPr>
          <p:cNvSpPr/>
          <p:nvPr/>
        </p:nvSpPr>
        <p:spPr>
          <a:xfrm>
            <a:off x="3476159" y="3211184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D67F795-D73B-FD1D-59DE-D126652FB4DE}"/>
              </a:ext>
            </a:extLst>
          </p:cNvPr>
          <p:cNvSpPr/>
          <p:nvPr/>
        </p:nvSpPr>
        <p:spPr>
          <a:xfrm>
            <a:off x="5585748" y="3783526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61DC7E7-7EC7-3FDA-425B-C6190ABA5769}"/>
              </a:ext>
            </a:extLst>
          </p:cNvPr>
          <p:cNvSpPr/>
          <p:nvPr/>
        </p:nvSpPr>
        <p:spPr>
          <a:xfrm>
            <a:off x="5585748" y="3275027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EB1CE82-E230-78EF-0E41-EA5A0AEC4EDA}"/>
              </a:ext>
            </a:extLst>
          </p:cNvPr>
          <p:cNvSpPr/>
          <p:nvPr/>
        </p:nvSpPr>
        <p:spPr>
          <a:xfrm>
            <a:off x="606101" y="3468658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0210FBB-352C-FFFB-B363-9F0C3A134711}"/>
              </a:ext>
            </a:extLst>
          </p:cNvPr>
          <p:cNvSpPr/>
          <p:nvPr/>
        </p:nvSpPr>
        <p:spPr>
          <a:xfrm>
            <a:off x="3166811" y="4613576"/>
            <a:ext cx="4778378" cy="1599097"/>
          </a:xfrm>
          <a:prstGeom prst="roundRect">
            <a:avLst/>
          </a:prstGeom>
          <a:solidFill>
            <a:srgbClr val="D2C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90862AD-6411-E4E0-80F0-F4CD8A1F2E77}"/>
              </a:ext>
            </a:extLst>
          </p:cNvPr>
          <p:cNvSpPr/>
          <p:nvPr/>
        </p:nvSpPr>
        <p:spPr>
          <a:xfrm>
            <a:off x="3482945" y="511948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20DEBEC-8C60-DFB6-3CF3-78667081F08A}"/>
              </a:ext>
            </a:extLst>
          </p:cNvPr>
          <p:cNvSpPr/>
          <p:nvPr/>
        </p:nvSpPr>
        <p:spPr>
          <a:xfrm>
            <a:off x="5585748" y="5131756"/>
            <a:ext cx="1950252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F67B48F-1CB9-1173-3C93-BA8AEFA4645B}"/>
              </a:ext>
            </a:extLst>
          </p:cNvPr>
          <p:cNvSpPr/>
          <p:nvPr/>
        </p:nvSpPr>
        <p:spPr>
          <a:xfrm>
            <a:off x="3482944" y="5666080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90FE42A-7AFD-CC1E-491E-0D9BBF01D32E}"/>
              </a:ext>
            </a:extLst>
          </p:cNvPr>
          <p:cNvSpPr/>
          <p:nvPr/>
        </p:nvSpPr>
        <p:spPr>
          <a:xfrm>
            <a:off x="5585747" y="5662345"/>
            <a:ext cx="1950251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Scikit-learn</a:t>
            </a:r>
            <a:endParaRPr lang="zh-CN" alt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 sz="3200" dirty="0"/>
              <a:t>T</a:t>
            </a:r>
            <a:r>
              <a:rPr lang="en-US" altLang="zh-CN" sz="3200" dirty="0" err="1"/>
              <a:t>ech</a:t>
            </a:r>
            <a:r>
              <a:rPr lang="en-US" altLang="zh-CN" sz="3200" dirty="0"/>
              <a:t> stacks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2643116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DC0FDFE-780C-34C7-6016-6534F7BD2C55}"/>
              </a:ext>
            </a:extLst>
          </p:cNvPr>
          <p:cNvSpPr/>
          <p:nvPr/>
        </p:nvSpPr>
        <p:spPr>
          <a:xfrm>
            <a:off x="309867" y="3722906"/>
            <a:ext cx="1439993" cy="369332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Client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F1246C7-2BEA-CD63-A3D3-186B1089048D}"/>
              </a:ext>
            </a:extLst>
          </p:cNvPr>
          <p:cNvSpPr/>
          <p:nvPr/>
        </p:nvSpPr>
        <p:spPr>
          <a:xfrm>
            <a:off x="4904950" y="3359222"/>
            <a:ext cx="1893056" cy="2298001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D67F795-D73B-FD1D-59DE-D126652FB4DE}"/>
              </a:ext>
            </a:extLst>
          </p:cNvPr>
          <p:cNvSpPr/>
          <p:nvPr/>
        </p:nvSpPr>
        <p:spPr>
          <a:xfrm>
            <a:off x="7271400" y="2602734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61DC7E7-7EC7-3FDA-425B-C6190ABA5769}"/>
              </a:ext>
            </a:extLst>
          </p:cNvPr>
          <p:cNvSpPr/>
          <p:nvPr/>
        </p:nvSpPr>
        <p:spPr>
          <a:xfrm>
            <a:off x="4888353" y="2504606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F67B48F-1CB9-1173-3C93-BA8AEFA4645B}"/>
              </a:ext>
            </a:extLst>
          </p:cNvPr>
          <p:cNvSpPr/>
          <p:nvPr/>
        </p:nvSpPr>
        <p:spPr>
          <a:xfrm>
            <a:off x="9325773" y="333024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Python</a:t>
            </a:r>
            <a:endParaRPr lang="zh-CN" alt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 flow</a:t>
            </a:r>
            <a:endParaRPr lang="de-DE" sz="32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5688B944-0DC1-76C2-FA56-24E1082504F3}"/>
              </a:ext>
            </a:extLst>
          </p:cNvPr>
          <p:cNvSpPr/>
          <p:nvPr/>
        </p:nvSpPr>
        <p:spPr>
          <a:xfrm>
            <a:off x="2797231" y="3741930"/>
            <a:ext cx="192625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Web Server</a:t>
            </a:r>
            <a:endParaRPr lang="zh-CN" altLang="en-US" dirty="0"/>
          </a:p>
        </p:txBody>
      </p: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FB99F5AC-AEA4-A19A-F335-97603DF97733}"/>
              </a:ext>
            </a:extLst>
          </p:cNvPr>
          <p:cNvCxnSpPr>
            <a:cxnSpLocks/>
            <a:stCxn id="25" idx="3"/>
            <a:endCxn id="9" idx="1"/>
          </p:cNvCxnSpPr>
          <p:nvPr/>
        </p:nvCxnSpPr>
        <p:spPr>
          <a:xfrm>
            <a:off x="1749860" y="3907572"/>
            <a:ext cx="1047371" cy="148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B8CB5AC0-FD1C-FA08-B6F0-16644150A2F4}"/>
              </a:ext>
            </a:extLst>
          </p:cNvPr>
          <p:cNvSpPr txBox="1"/>
          <p:nvPr/>
        </p:nvSpPr>
        <p:spPr>
          <a:xfrm>
            <a:off x="1749296" y="3645961"/>
            <a:ext cx="10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HTTP Request</a:t>
            </a:r>
            <a:endParaRPr lang="zh-CN" altLang="en-US" sz="1400" dirty="0"/>
          </a:p>
        </p:txBody>
      </p:sp>
      <p:cxnSp>
        <p:nvCxnSpPr>
          <p:cNvPr id="44" name="连接符: 肘形 43">
            <a:extLst>
              <a:ext uri="{FF2B5EF4-FFF2-40B4-BE49-F238E27FC236}">
                <a16:creationId xmlns:a16="http://schemas.microsoft.com/office/drawing/2014/main" id="{A4212B86-A992-30E0-9CB2-23D7806B3D9C}"/>
              </a:ext>
            </a:extLst>
          </p:cNvPr>
          <p:cNvCxnSpPr>
            <a:stCxn id="9" idx="0"/>
            <a:endCxn id="34" idx="0"/>
          </p:cNvCxnSpPr>
          <p:nvPr/>
        </p:nvCxnSpPr>
        <p:spPr>
          <a:xfrm rot="5400000" flipH="1" flipV="1">
            <a:off x="4187256" y="2077707"/>
            <a:ext cx="1237324" cy="2091122"/>
          </a:xfrm>
          <a:prstGeom prst="bentConnector3">
            <a:avLst>
              <a:gd name="adj1" fmla="val 11847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>
            <a:extLst>
              <a:ext uri="{FF2B5EF4-FFF2-40B4-BE49-F238E27FC236}">
                <a16:creationId xmlns:a16="http://schemas.microsoft.com/office/drawing/2014/main" id="{6014ADC5-31F2-7C60-52E6-3FE97302D19C}"/>
              </a:ext>
            </a:extLst>
          </p:cNvPr>
          <p:cNvSpPr txBox="1"/>
          <p:nvPr/>
        </p:nvSpPr>
        <p:spPr>
          <a:xfrm>
            <a:off x="2751425" y="2698238"/>
            <a:ext cx="10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ID &amp; token</a:t>
            </a:r>
            <a:endParaRPr lang="zh-CN" altLang="en-US" sz="1400" dirty="0"/>
          </a:p>
        </p:txBody>
      </p:sp>
      <p:sp>
        <p:nvSpPr>
          <p:cNvPr id="46" name="矩形: 圆角 45">
            <a:extLst>
              <a:ext uri="{FF2B5EF4-FFF2-40B4-BE49-F238E27FC236}">
                <a16:creationId xmlns:a16="http://schemas.microsoft.com/office/drawing/2014/main" id="{9656A5BC-A417-90F7-33DD-87E7CA5CDC8F}"/>
              </a:ext>
            </a:extLst>
          </p:cNvPr>
          <p:cNvSpPr/>
          <p:nvPr/>
        </p:nvSpPr>
        <p:spPr>
          <a:xfrm>
            <a:off x="5213685" y="3933127"/>
            <a:ext cx="1277287" cy="34342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Controller</a:t>
            </a:r>
            <a:endParaRPr lang="zh-CN" altLang="en-US" dirty="0"/>
          </a:p>
        </p:txBody>
      </p:sp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2E4D30BA-B592-9716-FC36-4B60F8DCA98E}"/>
              </a:ext>
            </a:extLst>
          </p:cNvPr>
          <p:cNvSpPr/>
          <p:nvPr/>
        </p:nvSpPr>
        <p:spPr>
          <a:xfrm>
            <a:off x="5213684" y="4440156"/>
            <a:ext cx="1277287" cy="34342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Mapper</a:t>
            </a:r>
            <a:endParaRPr lang="zh-CN" altLang="en-US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D932EC07-071D-147D-1AD2-F003B4A6FC7E}"/>
              </a:ext>
            </a:extLst>
          </p:cNvPr>
          <p:cNvSpPr/>
          <p:nvPr/>
        </p:nvSpPr>
        <p:spPr>
          <a:xfrm>
            <a:off x="5213684" y="4947185"/>
            <a:ext cx="1277287" cy="343426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Service</a:t>
            </a:r>
            <a:endParaRPr lang="zh-CN" altLang="en-US" dirty="0"/>
          </a:p>
        </p:txBody>
      </p:sp>
      <p:cxnSp>
        <p:nvCxnSpPr>
          <p:cNvPr id="64" name="连接符: 肘形 63">
            <a:extLst>
              <a:ext uri="{FF2B5EF4-FFF2-40B4-BE49-F238E27FC236}">
                <a16:creationId xmlns:a16="http://schemas.microsoft.com/office/drawing/2014/main" id="{E054BC70-9C4F-8B6D-0AF6-DAE9E37B4E7D}"/>
              </a:ext>
            </a:extLst>
          </p:cNvPr>
          <p:cNvCxnSpPr>
            <a:stCxn id="34" idx="2"/>
            <a:endCxn id="30" idx="0"/>
          </p:cNvCxnSpPr>
          <p:nvPr/>
        </p:nvCxnSpPr>
        <p:spPr>
          <a:xfrm rot="5400000">
            <a:off x="5617803" y="3125545"/>
            <a:ext cx="46735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: 圆角 66">
            <a:extLst>
              <a:ext uri="{FF2B5EF4-FFF2-40B4-BE49-F238E27FC236}">
                <a16:creationId xmlns:a16="http://schemas.microsoft.com/office/drawing/2014/main" id="{ED637A6C-31EF-CA98-090C-D67F5BC9769C}"/>
              </a:ext>
            </a:extLst>
          </p:cNvPr>
          <p:cNvSpPr/>
          <p:nvPr/>
        </p:nvSpPr>
        <p:spPr>
          <a:xfrm>
            <a:off x="9221652" y="5351440"/>
            <a:ext cx="2078839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Table.Breed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72" name="连接符: 肘形 71">
            <a:extLst>
              <a:ext uri="{FF2B5EF4-FFF2-40B4-BE49-F238E27FC236}">
                <a16:creationId xmlns:a16="http://schemas.microsoft.com/office/drawing/2014/main" id="{17B41EE1-05E0-BD46-9E47-8D2E8DC3DA17}"/>
              </a:ext>
            </a:extLst>
          </p:cNvPr>
          <p:cNvCxnSpPr>
            <a:stCxn id="30" idx="3"/>
            <a:endCxn id="32" idx="1"/>
          </p:cNvCxnSpPr>
          <p:nvPr/>
        </p:nvCxnSpPr>
        <p:spPr>
          <a:xfrm flipV="1">
            <a:off x="6798006" y="2811311"/>
            <a:ext cx="473394" cy="169691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矩形: 圆角 72">
            <a:extLst>
              <a:ext uri="{FF2B5EF4-FFF2-40B4-BE49-F238E27FC236}">
                <a16:creationId xmlns:a16="http://schemas.microsoft.com/office/drawing/2014/main" id="{5D3B86A1-3FB9-5959-BF1C-BA141DB900D9}"/>
              </a:ext>
            </a:extLst>
          </p:cNvPr>
          <p:cNvSpPr/>
          <p:nvPr/>
        </p:nvSpPr>
        <p:spPr>
          <a:xfrm>
            <a:off x="9297176" y="2153381"/>
            <a:ext cx="1950251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Table.Record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4" name="Titel 1">
            <a:extLst>
              <a:ext uri="{FF2B5EF4-FFF2-40B4-BE49-F238E27FC236}">
                <a16:creationId xmlns:a16="http://schemas.microsoft.com/office/drawing/2014/main" id="{428EDD22-4B9D-DDAD-7EB4-BB164A15BC96}"/>
              </a:ext>
            </a:extLst>
          </p:cNvPr>
          <p:cNvSpPr txBox="1">
            <a:spLocks/>
          </p:cNvSpPr>
          <p:nvPr/>
        </p:nvSpPr>
        <p:spPr>
          <a:xfrm>
            <a:off x="309867" y="148044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de-DE" sz="3200" dirty="0"/>
          </a:p>
        </p:txBody>
      </p:sp>
      <p:pic>
        <p:nvPicPr>
          <p:cNvPr id="76" name="图片 75">
            <a:extLst>
              <a:ext uri="{FF2B5EF4-FFF2-40B4-BE49-F238E27FC236}">
                <a16:creationId xmlns:a16="http://schemas.microsoft.com/office/drawing/2014/main" id="{007A3430-8BCE-B428-3890-41D36B7F6DE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365" y="4681385"/>
            <a:ext cx="996088" cy="747066"/>
          </a:xfrm>
          <a:prstGeom prst="rect">
            <a:avLst/>
          </a:prstGeom>
        </p:spPr>
      </p:pic>
      <p:pic>
        <p:nvPicPr>
          <p:cNvPr id="85" name="图片 84">
            <a:extLst>
              <a:ext uri="{FF2B5EF4-FFF2-40B4-BE49-F238E27FC236}">
                <a16:creationId xmlns:a16="http://schemas.microsoft.com/office/drawing/2014/main" id="{63FD80BE-B3E7-1B14-5574-66C0F249A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482" y="4219858"/>
            <a:ext cx="2518553" cy="368960"/>
          </a:xfrm>
          <a:prstGeom prst="rect">
            <a:avLst/>
          </a:prstGeom>
        </p:spPr>
      </p:pic>
      <p:cxnSp>
        <p:nvCxnSpPr>
          <p:cNvPr id="87" name="连接符: 肘形 86">
            <a:extLst>
              <a:ext uri="{FF2B5EF4-FFF2-40B4-BE49-F238E27FC236}">
                <a16:creationId xmlns:a16="http://schemas.microsoft.com/office/drawing/2014/main" id="{F9E040D2-2D3E-BFCE-FB79-A3AD8B27476A}"/>
              </a:ext>
            </a:extLst>
          </p:cNvPr>
          <p:cNvCxnSpPr>
            <a:cxnSpLocks/>
            <a:stCxn id="32" idx="0"/>
            <a:endCxn id="73" idx="0"/>
          </p:cNvCxnSpPr>
          <p:nvPr/>
        </p:nvCxnSpPr>
        <p:spPr>
          <a:xfrm rot="5400000" flipH="1" flipV="1">
            <a:off x="9034738" y="1365170"/>
            <a:ext cx="449353" cy="2025776"/>
          </a:xfrm>
          <a:prstGeom prst="bentConnector3">
            <a:avLst>
              <a:gd name="adj1" fmla="val 15087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矩形: 圆角 88">
            <a:extLst>
              <a:ext uri="{FF2B5EF4-FFF2-40B4-BE49-F238E27FC236}">
                <a16:creationId xmlns:a16="http://schemas.microsoft.com/office/drawing/2014/main" id="{437BE50E-D07A-BA6C-5C23-1BD0619A1D82}"/>
              </a:ext>
            </a:extLst>
          </p:cNvPr>
          <p:cNvSpPr/>
          <p:nvPr/>
        </p:nvSpPr>
        <p:spPr>
          <a:xfrm>
            <a:off x="9231126" y="4410136"/>
            <a:ext cx="207884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bg1"/>
                </a:solidFill>
              </a:rPr>
              <a:t>Table.Prediction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93" name="连接符: 肘形 92">
            <a:extLst>
              <a:ext uri="{FF2B5EF4-FFF2-40B4-BE49-F238E27FC236}">
                <a16:creationId xmlns:a16="http://schemas.microsoft.com/office/drawing/2014/main" id="{A2B59DBF-04DD-CCB5-D064-26B71175CE9D}"/>
              </a:ext>
            </a:extLst>
          </p:cNvPr>
          <p:cNvCxnSpPr>
            <a:cxnSpLocks/>
            <a:stCxn id="73" idx="2"/>
            <a:endCxn id="41" idx="0"/>
          </p:cNvCxnSpPr>
          <p:nvPr/>
        </p:nvCxnSpPr>
        <p:spPr>
          <a:xfrm rot="5400000">
            <a:off x="9868536" y="2926479"/>
            <a:ext cx="807533" cy="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图片 96">
            <a:extLst>
              <a:ext uri="{FF2B5EF4-FFF2-40B4-BE49-F238E27FC236}">
                <a16:creationId xmlns:a16="http://schemas.microsoft.com/office/drawing/2014/main" id="{9B84EAE0-83E4-B3DB-0CC1-741E346019B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67127" y="2592421"/>
            <a:ext cx="748267" cy="561200"/>
          </a:xfrm>
          <a:prstGeom prst="rect">
            <a:avLst/>
          </a:prstGeom>
        </p:spPr>
      </p:pic>
      <p:cxnSp>
        <p:nvCxnSpPr>
          <p:cNvPr id="99" name="连接符: 肘形 98">
            <a:extLst>
              <a:ext uri="{FF2B5EF4-FFF2-40B4-BE49-F238E27FC236}">
                <a16:creationId xmlns:a16="http://schemas.microsoft.com/office/drawing/2014/main" id="{5AFAAA75-6F7E-DA07-EFA2-0692F4B54A34}"/>
              </a:ext>
            </a:extLst>
          </p:cNvPr>
          <p:cNvCxnSpPr>
            <a:cxnSpLocks/>
            <a:stCxn id="41" idx="2"/>
            <a:endCxn id="89" idx="0"/>
          </p:cNvCxnSpPr>
          <p:nvPr/>
        </p:nvCxnSpPr>
        <p:spPr>
          <a:xfrm rot="5400000">
            <a:off x="9937321" y="4075156"/>
            <a:ext cx="668206" cy="17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箭头连接符 106">
            <a:extLst>
              <a:ext uri="{FF2B5EF4-FFF2-40B4-BE49-F238E27FC236}">
                <a16:creationId xmlns:a16="http://schemas.microsoft.com/office/drawing/2014/main" id="{2C8483C3-5589-DF29-3066-B47F8775E9F5}"/>
              </a:ext>
            </a:extLst>
          </p:cNvPr>
          <p:cNvCxnSpPr>
            <a:cxnSpLocks/>
            <a:stCxn id="89" idx="2"/>
            <a:endCxn id="67" idx="0"/>
          </p:cNvCxnSpPr>
          <p:nvPr/>
        </p:nvCxnSpPr>
        <p:spPr>
          <a:xfrm flipH="1">
            <a:off x="10261072" y="4779468"/>
            <a:ext cx="9474" cy="5719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F5BCD56-7267-D86C-A364-B650801A295B}"/>
              </a:ext>
            </a:extLst>
          </p:cNvPr>
          <p:cNvSpPr txBox="1"/>
          <p:nvPr/>
        </p:nvSpPr>
        <p:spPr>
          <a:xfrm>
            <a:off x="8256000" y="1567424"/>
            <a:ext cx="1950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XML Database Query</a:t>
            </a:r>
            <a:endParaRPr lang="zh-CN" altLang="en-US" sz="1400" dirty="0"/>
          </a:p>
        </p:txBody>
      </p:sp>
      <p:cxnSp>
        <p:nvCxnSpPr>
          <p:cNvPr id="117" name="连接符: 肘形 116">
            <a:extLst>
              <a:ext uri="{FF2B5EF4-FFF2-40B4-BE49-F238E27FC236}">
                <a16:creationId xmlns:a16="http://schemas.microsoft.com/office/drawing/2014/main" id="{8A22788D-A86B-A983-5BBD-1F32F5BEC6B9}"/>
              </a:ext>
            </a:extLst>
          </p:cNvPr>
          <p:cNvCxnSpPr>
            <a:stCxn id="67" idx="2"/>
            <a:endCxn id="25" idx="2"/>
          </p:cNvCxnSpPr>
          <p:nvPr/>
        </p:nvCxnSpPr>
        <p:spPr>
          <a:xfrm rot="5400000" flipH="1">
            <a:off x="4831201" y="290901"/>
            <a:ext cx="1628534" cy="9231208"/>
          </a:xfrm>
          <a:prstGeom prst="bentConnector3">
            <a:avLst>
              <a:gd name="adj1" fmla="val -14037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>
            <a:extLst>
              <a:ext uri="{FF2B5EF4-FFF2-40B4-BE49-F238E27FC236}">
                <a16:creationId xmlns:a16="http://schemas.microsoft.com/office/drawing/2014/main" id="{E31C10C5-A501-1345-8667-501A1CA983D6}"/>
              </a:ext>
            </a:extLst>
          </p:cNvPr>
          <p:cNvSpPr txBox="1"/>
          <p:nvPr/>
        </p:nvSpPr>
        <p:spPr>
          <a:xfrm>
            <a:off x="5310357" y="5717248"/>
            <a:ext cx="10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Breed Information</a:t>
            </a:r>
            <a:endParaRPr lang="zh-CN" altLang="en-US" sz="1400" dirty="0"/>
          </a:p>
        </p:txBody>
      </p:sp>
      <p:sp>
        <p:nvSpPr>
          <p:cNvPr id="124" name="文本框 123">
            <a:extLst>
              <a:ext uri="{FF2B5EF4-FFF2-40B4-BE49-F238E27FC236}">
                <a16:creationId xmlns:a16="http://schemas.microsoft.com/office/drawing/2014/main" id="{11CCD5D7-0914-0C63-B0BB-ED9779D6C88A}"/>
              </a:ext>
            </a:extLst>
          </p:cNvPr>
          <p:cNvSpPr txBox="1"/>
          <p:nvPr/>
        </p:nvSpPr>
        <p:spPr>
          <a:xfrm>
            <a:off x="6855205" y="3140038"/>
            <a:ext cx="108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Logical</a:t>
            </a:r>
          </a:p>
          <a:p>
            <a:pPr algn="ctr"/>
            <a:r>
              <a:rPr lang="en-US" altLang="zh-CN" sz="1400" dirty="0"/>
              <a:t>Process</a:t>
            </a:r>
            <a:endParaRPr lang="zh-CN" altLang="en-US" sz="1400" dirty="0"/>
          </a:p>
        </p:txBody>
      </p:sp>
      <p:sp>
        <p:nvSpPr>
          <p:cNvPr id="140" name="文本框 139">
            <a:extLst>
              <a:ext uri="{FF2B5EF4-FFF2-40B4-BE49-F238E27FC236}">
                <a16:creationId xmlns:a16="http://schemas.microsoft.com/office/drawing/2014/main" id="{8CE5DCBE-9123-2D62-C91E-6A0D085809DC}"/>
              </a:ext>
            </a:extLst>
          </p:cNvPr>
          <p:cNvSpPr txBox="1"/>
          <p:nvPr/>
        </p:nvSpPr>
        <p:spPr>
          <a:xfrm>
            <a:off x="9035394" y="3923077"/>
            <a:ext cx="108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Breed ID</a:t>
            </a:r>
            <a:endParaRPr lang="zh-CN" altLang="en-US" sz="1400" dirty="0"/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299F6611-3867-3FE8-073A-62A5A1021C0F}"/>
              </a:ext>
            </a:extLst>
          </p:cNvPr>
          <p:cNvSpPr txBox="1"/>
          <p:nvPr/>
        </p:nvSpPr>
        <p:spPr>
          <a:xfrm>
            <a:off x="4615467" y="2953420"/>
            <a:ext cx="17521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Authentication Pass</a:t>
            </a:r>
            <a:endParaRPr lang="zh-CN" altLang="en-US" sz="1400" dirty="0"/>
          </a:p>
        </p:txBody>
      </p:sp>
      <p:sp>
        <p:nvSpPr>
          <p:cNvPr id="144" name="矩形: 圆角 143">
            <a:extLst>
              <a:ext uri="{FF2B5EF4-FFF2-40B4-BE49-F238E27FC236}">
                <a16:creationId xmlns:a16="http://schemas.microsoft.com/office/drawing/2014/main" id="{B37BF262-C9E9-7AD6-5B44-77BAB7C8F5CF}"/>
              </a:ext>
            </a:extLst>
          </p:cNvPr>
          <p:cNvSpPr/>
          <p:nvPr/>
        </p:nvSpPr>
        <p:spPr>
          <a:xfrm>
            <a:off x="10417905" y="2687755"/>
            <a:ext cx="1434002" cy="38187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154" name="矩形: 圆角 153">
            <a:extLst>
              <a:ext uri="{FF2B5EF4-FFF2-40B4-BE49-F238E27FC236}">
                <a16:creationId xmlns:a16="http://schemas.microsoft.com/office/drawing/2014/main" id="{AB815AE1-00AC-B6F8-C9C5-2A7A91676176}"/>
              </a:ext>
            </a:extLst>
          </p:cNvPr>
          <p:cNvSpPr/>
          <p:nvPr/>
        </p:nvSpPr>
        <p:spPr>
          <a:xfrm>
            <a:off x="10408867" y="3885097"/>
            <a:ext cx="1434002" cy="38187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159" name="矩形: 圆角 158">
            <a:extLst>
              <a:ext uri="{FF2B5EF4-FFF2-40B4-BE49-F238E27FC236}">
                <a16:creationId xmlns:a16="http://schemas.microsoft.com/office/drawing/2014/main" id="{65AFABF0-551F-5A05-7F7F-65873C76FAB5}"/>
              </a:ext>
            </a:extLst>
          </p:cNvPr>
          <p:cNvSpPr/>
          <p:nvPr/>
        </p:nvSpPr>
        <p:spPr>
          <a:xfrm>
            <a:off x="10408867" y="4885862"/>
            <a:ext cx="1434002" cy="38187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63F8C62C-5F15-8CDD-7429-BF8CC8456B94}"/>
              </a:ext>
            </a:extLst>
          </p:cNvPr>
          <p:cNvSpPr txBox="1"/>
          <p:nvPr/>
        </p:nvSpPr>
        <p:spPr>
          <a:xfrm>
            <a:off x="8256000" y="4922909"/>
            <a:ext cx="19502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/>
              <a:t>Prediction information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649288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database</a:t>
            </a:r>
            <a:endParaRPr lang="de-DE" sz="32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5033F04-4E0D-556A-CFC0-A922B29B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348777"/>
            <a:ext cx="4095750" cy="263842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1BBE61C-3D9E-8C8F-4585-4015B1F68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0" y="2094083"/>
            <a:ext cx="3848100" cy="122872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C02E5A4-349B-6C47-6092-BF3004AA0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000" y="3650286"/>
            <a:ext cx="40862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58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BACKEND</a:t>
            </a:r>
            <a:endParaRPr lang="de-DE" sz="3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B4C876D-E773-7D26-A552-501C4F58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" y="2433868"/>
            <a:ext cx="5635640" cy="108528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A98826F-8162-1952-9F09-0089B0EC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51" y="3788999"/>
            <a:ext cx="5699366" cy="69520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88C1E6-484A-B934-670C-CB6A1416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" y="4739872"/>
            <a:ext cx="5683526" cy="15776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DF7F671-9D61-2443-A407-0D0BBC2A5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123" y="4044843"/>
            <a:ext cx="5465874" cy="22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30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frontEND</a:t>
            </a:r>
            <a:endParaRPr lang="de-DE" sz="32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A9B891B-57C2-0B57-AE96-D1C28CC6E265}"/>
              </a:ext>
            </a:extLst>
          </p:cNvPr>
          <p:cNvSpPr/>
          <p:nvPr/>
        </p:nvSpPr>
        <p:spPr>
          <a:xfrm>
            <a:off x="2136000" y="2967335"/>
            <a:ext cx="684168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5400" b="1" cap="none" spc="0" dirty="0">
                <a:ln w="12700" cmpd="sng">
                  <a:solidFill>
                    <a:schemeClr val="accent4"/>
                  </a:solidFill>
                  <a:prstDash val="solid"/>
                </a:ln>
                <a:gradFill>
                  <a:gsLst>
                    <a:gs pos="0">
                      <a:schemeClr val="accent4"/>
                    </a:gs>
                    <a:gs pos="4000">
                      <a:schemeClr val="accent4">
                        <a:lumMod val="60000"/>
                        <a:lumOff val="40000"/>
                      </a:schemeClr>
                    </a:gs>
                    <a:gs pos="87000">
                      <a:schemeClr val="accent4">
                        <a:lumMod val="20000"/>
                        <a:lumOff val="80000"/>
                      </a:schemeClr>
                    </a:gs>
                  </a:gsLst>
                  <a:lin ang="5400000"/>
                </a:gradFill>
                <a:effectLst/>
              </a:rPr>
              <a:t>TRY OUR DEMO !</a:t>
            </a:r>
            <a:endParaRPr lang="zh-CN" altLang="en-US" sz="5400" b="1" cap="none" spc="0" dirty="0">
              <a:ln w="12700" cmpd="sng">
                <a:solidFill>
                  <a:schemeClr val="accent4"/>
                </a:solidFill>
                <a:prstDash val="solid"/>
              </a:ln>
              <a:gradFill>
                <a:gsLst>
                  <a:gs pos="0">
                    <a:schemeClr val="accent4"/>
                  </a:gs>
                  <a:gs pos="4000">
                    <a:schemeClr val="accent4">
                      <a:lumMod val="60000"/>
                      <a:lumOff val="40000"/>
                    </a:schemeClr>
                  </a:gs>
                  <a:gs pos="87000">
                    <a:schemeClr val="accent4">
                      <a:lumMod val="20000"/>
                      <a:lumOff val="80000"/>
                    </a:schemeClr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786208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8EEEF-51D8-D1BC-4474-91A4FA2C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FE6B2-18F5-C4C2-702F-E1682F9996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E5503-AB6F-70B4-504F-6FF5191602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E1FE99-EF58-4318-9AE8-1E41AB2EA76C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CC378-333E-6C7D-BA6B-E82B4E0D37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E794A-3B7E-363D-012A-D09EDD9999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21260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0602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collection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07" y="253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de-DE" sz="3200" b="1" dirty="0">
                <a:solidFill>
                  <a:schemeClr val="accent4"/>
                </a:solidFill>
              </a:rPr>
              <a:t>Our dataset: Stanford Dogs Dataset</a:t>
            </a:r>
          </a:p>
          <a:p>
            <a:pPr algn="l"/>
            <a:r>
              <a:rPr lang="en-US" sz="2800" b="1" dirty="0"/>
              <a:t>contains images of 120 breeds of dogs from around the world. </a:t>
            </a:r>
            <a:endParaRPr lang="de-DE" sz="2800" b="1" dirty="0"/>
          </a:p>
          <a:p>
            <a:pPr algn="l"/>
            <a:r>
              <a:rPr lang="en-US" sz="2000" b="1" dirty="0"/>
              <a:t> Number of categories: 120</a:t>
            </a:r>
          </a:p>
          <a:p>
            <a:pPr algn="l"/>
            <a:r>
              <a:rPr lang="en-US" sz="2000" b="1" dirty="0"/>
              <a:t> Number of images: 20,580</a:t>
            </a:r>
          </a:p>
          <a:p>
            <a:pPr algn="l"/>
            <a:r>
              <a:rPr lang="en-US" sz="2000" b="1" dirty="0"/>
              <a:t> Annotations: Class labels, Bounding boxes</a:t>
            </a:r>
            <a:endParaRPr lang="de-DE" sz="20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65" y="9090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5" y="235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solidFill>
                  <a:schemeClr val="accent4"/>
                </a:solidFill>
              </a:rPr>
              <a:t>· </a:t>
            </a:r>
            <a:r>
              <a:rPr lang="de-DE" sz="3200" b="1" dirty="0">
                <a:solidFill>
                  <a:schemeClr val="accent4"/>
                </a:solidFill>
              </a:rPr>
              <a:t>Why we should use Data augmentation?</a:t>
            </a:r>
          </a:p>
          <a:p>
            <a:pPr algn="l"/>
            <a:r>
              <a:rPr lang="de-DE" sz="2400" b="1" dirty="0"/>
              <a:t>Data augmentation can improve the generalization and robustness of the deep learning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· </a:t>
            </a:r>
            <a:r>
              <a:rPr lang="de-DE" altLang="zh-CN" sz="3200" b="1" dirty="0">
                <a:solidFill>
                  <a:schemeClr val="accent4"/>
                </a:solidFill>
                <a:latin typeface="Arial"/>
              </a:rPr>
              <a:t>How can we </a:t>
            </a: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apply</a:t>
            </a:r>
            <a:r>
              <a:rPr lang="de-DE" altLang="zh-CN" sz="3200" b="1" dirty="0">
                <a:solidFill>
                  <a:schemeClr val="accent4"/>
                </a:solidFill>
                <a:latin typeface="Arial"/>
              </a:rPr>
              <a:t> </a:t>
            </a:r>
            <a:r>
              <a:rPr kumimoji="0" lang="de-DE" altLang="zh-CN" sz="32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Data augmentation?</a:t>
            </a:r>
          </a:p>
          <a:p>
            <a:pPr algn="l"/>
            <a:r>
              <a:rPr lang="de-DE" sz="2400" b="1" dirty="0"/>
              <a:t>We can apply various transformations to the existing images.</a:t>
            </a:r>
          </a:p>
          <a:p>
            <a:pPr algn="l"/>
            <a:r>
              <a:rPr lang="de-DE" sz="2400" b="1" dirty="0"/>
              <a:t>Such as: Rotation, Flip, Contrast Adjustment, Color Jittering, Gaussian Noise, Sharpen...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</p:spTree>
    <p:extLst>
      <p:ext uri="{BB962C8B-B14F-4D97-AF65-F5344CB8AC3E}">
        <p14:creationId xmlns:p14="http://schemas.microsoft.com/office/powerpoint/2010/main" val="7385450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65" y="9090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5" y="235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solidFill>
                  <a:schemeClr val="accent4"/>
                </a:solidFill>
              </a:rPr>
              <a:t>· </a:t>
            </a:r>
            <a:r>
              <a:rPr lang="de-DE" sz="3200" b="1" dirty="0">
                <a:solidFill>
                  <a:schemeClr val="accent4"/>
                </a:solidFill>
              </a:rPr>
              <a:t>Problem we have:</a:t>
            </a:r>
          </a:p>
          <a:p>
            <a:pPr algn="l"/>
            <a:r>
              <a:rPr lang="de-DE" sz="2400" b="1" dirty="0"/>
              <a:t>The dataset contains more than 20,000 images.</a:t>
            </a:r>
          </a:p>
          <a:p>
            <a:pPr algn="l"/>
            <a:r>
              <a:rPr lang="de-DE" sz="2400" b="1" dirty="0"/>
              <a:t>Processing the images one by one is impossible.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· </a:t>
            </a:r>
            <a:r>
              <a:rPr lang="de-DE" altLang="zh-CN" sz="3200" b="1" dirty="0">
                <a:solidFill>
                  <a:schemeClr val="accent4"/>
                </a:solidFill>
                <a:latin typeface="Arial"/>
              </a:rPr>
              <a:t>How can we </a:t>
            </a: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solve it</a:t>
            </a:r>
            <a:r>
              <a:rPr kumimoji="0" lang="de-DE" altLang="zh-CN" sz="32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choose to use 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Batch Processor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MATLAB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Arial"/>
              </a:rPr>
              <a:t>which can use the functions and process thousands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Arial"/>
              </a:rPr>
              <a:t>o</a:t>
            </a:r>
            <a:r>
              <a:rPr kumimoji="0" lang="en-US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 images simultaneously. </a:t>
            </a: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3AD7F23-3C8D-2A35-1694-A7311CA1EC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3175" y="1554317"/>
            <a:ext cx="3662735" cy="374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41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428292-58C9-977D-84D9-C6CB70E8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6EE22E-6C00-E554-418B-83A06A153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5F2ED7-C11A-A5C2-10AE-0D325D4D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FACFDA1-AE67-065A-D501-70EB01E1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736600"/>
            <a:ext cx="7559675" cy="10795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8BEB4-B9E0-A13E-DF86-80253EC8E5EC}"/>
              </a:ext>
            </a:extLst>
          </p:cNvPr>
          <p:cNvSpPr txBox="1"/>
          <p:nvPr/>
        </p:nvSpPr>
        <p:spPr>
          <a:xfrm>
            <a:off x="336000" y="2349000"/>
            <a:ext cx="648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</a:rPr>
              <a:t>Functions we decided to use: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· Gray</a:t>
            </a:r>
          </a:p>
          <a:p>
            <a:r>
              <a:rPr lang="en-US" altLang="zh-CN" sz="2400" b="1" dirty="0"/>
              <a:t>· Reduce the Contrast</a:t>
            </a:r>
          </a:p>
          <a:p>
            <a:r>
              <a:rPr lang="en-US" altLang="zh-CN" sz="2400" b="1" dirty="0"/>
              <a:t>· Flip</a:t>
            </a:r>
          </a:p>
          <a:p>
            <a:r>
              <a:rPr lang="en-US" altLang="zh-CN" sz="2400" b="1" dirty="0"/>
              <a:t>· Mirror</a:t>
            </a:r>
          </a:p>
          <a:p>
            <a:r>
              <a:rPr lang="en-US" altLang="zh-CN" sz="2400" b="1" dirty="0"/>
              <a:t>· Gaussian Noise</a:t>
            </a:r>
          </a:p>
          <a:p>
            <a:r>
              <a:rPr lang="en-US" altLang="zh-CN" sz="2400" b="1" dirty="0"/>
              <a:t>· Sharpen</a:t>
            </a:r>
          </a:p>
          <a:p>
            <a:endParaRPr lang="zh-CN" altLang="en-US" sz="2400" b="1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82B8A62-C9FC-6EF4-6AF6-EF72F84C38DD}"/>
              </a:ext>
            </a:extLst>
          </p:cNvPr>
          <p:cNvSpPr txBox="1"/>
          <p:nvPr/>
        </p:nvSpPr>
        <p:spPr>
          <a:xfrm>
            <a:off x="6829057" y="3069000"/>
            <a:ext cx="4320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00B050"/>
                </a:solidFill>
              </a:rPr>
              <a:t>Good News:</a:t>
            </a:r>
          </a:p>
          <a:p>
            <a:r>
              <a:rPr lang="en-US" altLang="zh-CN" sz="2400" dirty="0"/>
              <a:t>Most of them already have built-in functions in MATLAB.</a:t>
            </a:r>
          </a:p>
          <a:p>
            <a:r>
              <a:rPr lang="en-US" altLang="zh-CN" sz="2400" dirty="0"/>
              <a:t>They can easily be applied!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62677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60890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C0BEE-20BC-8873-F50A-AE14A1A40C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5999" y="1955212"/>
            <a:ext cx="2435420" cy="3656789"/>
          </a:xfrm>
          <a:prstGeom prst="rect">
            <a:avLst/>
          </a:prstGeom>
        </p:spPr>
      </p:pic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D6197383-9CB8-602B-04F5-5212484264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9552" y="1955214"/>
            <a:ext cx="2435420" cy="36567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B54DF-130B-42B6-CE84-F14E9A0E81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290" y="1955215"/>
            <a:ext cx="2435420" cy="36567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E4DDBB-7868-3CFA-BE00-2DF55DFA6588}"/>
              </a:ext>
            </a:extLst>
          </p:cNvPr>
          <p:cNvSpPr txBox="1"/>
          <p:nvPr/>
        </p:nvSpPr>
        <p:spPr>
          <a:xfrm>
            <a:off x="1553712" y="5715738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716AE1-EAFD-67E8-3D39-B5D8BD7DA081}"/>
              </a:ext>
            </a:extLst>
          </p:cNvPr>
          <p:cNvSpPr txBox="1"/>
          <p:nvPr/>
        </p:nvSpPr>
        <p:spPr>
          <a:xfrm>
            <a:off x="8842967" y="5727143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Reduce the Contrast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7D7EF6-0C5E-9FFB-74B5-73EB65DED03C}"/>
              </a:ext>
            </a:extLst>
          </p:cNvPr>
          <p:cNvSpPr txBox="1"/>
          <p:nvPr/>
        </p:nvSpPr>
        <p:spPr>
          <a:xfrm>
            <a:off x="5736000" y="5787429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Gray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5314219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8413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F7F7E8-92EF-D7CD-849E-6662531B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0" y="1989000"/>
            <a:ext cx="2421884" cy="3636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E0AC8E-233F-B220-E813-ED1399C1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989000"/>
            <a:ext cx="2445284" cy="36715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15F36-8751-53A6-DB2F-471A9F2BF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000" y="1989000"/>
            <a:ext cx="2445284" cy="36715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07F0AA0-F795-183B-ECE7-B3E530A6650B}"/>
              </a:ext>
            </a:extLst>
          </p:cNvPr>
          <p:cNvSpPr txBox="1"/>
          <p:nvPr/>
        </p:nvSpPr>
        <p:spPr>
          <a:xfrm>
            <a:off x="1668535" y="5698097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73F0CA-721C-7AB7-F5E7-27AE5B80F95E}"/>
              </a:ext>
            </a:extLst>
          </p:cNvPr>
          <p:cNvSpPr txBox="1"/>
          <p:nvPr/>
        </p:nvSpPr>
        <p:spPr>
          <a:xfrm>
            <a:off x="5736000" y="5701260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Mirror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00EA50-0C77-B8E1-32AF-1329B26D03C5}"/>
              </a:ext>
            </a:extLst>
          </p:cNvPr>
          <p:cNvSpPr txBox="1"/>
          <p:nvPr/>
        </p:nvSpPr>
        <p:spPr>
          <a:xfrm>
            <a:off x="9803465" y="5698096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Flip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417043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8413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F7F7E8-92EF-D7CD-849E-6662531B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6" y="1989000"/>
            <a:ext cx="2421884" cy="36364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033290-5941-568B-4017-EF714E58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26" y="1989000"/>
            <a:ext cx="2453747" cy="36715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2FAE40-329D-62F3-88B7-AB121267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238" y="2020644"/>
            <a:ext cx="2421884" cy="36364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22F9D6-50B4-E43D-710E-09EA18801A9E}"/>
              </a:ext>
            </a:extLst>
          </p:cNvPr>
          <p:cNvSpPr txBox="1"/>
          <p:nvPr/>
        </p:nvSpPr>
        <p:spPr>
          <a:xfrm>
            <a:off x="1570941" y="5719493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B1187F-7007-F6B0-4E27-A666BF13C302}"/>
              </a:ext>
            </a:extLst>
          </p:cNvPr>
          <p:cNvSpPr txBox="1"/>
          <p:nvPr/>
        </p:nvSpPr>
        <p:spPr>
          <a:xfrm>
            <a:off x="5376000" y="5667003"/>
            <a:ext cx="1799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Gaussian Noise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5FF3C8-DC96-AC42-DFC8-441FE3D85EE5}"/>
              </a:ext>
            </a:extLst>
          </p:cNvPr>
          <p:cNvSpPr txBox="1"/>
          <p:nvPr/>
        </p:nvSpPr>
        <p:spPr>
          <a:xfrm>
            <a:off x="9181066" y="5812199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Sharpen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7356478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11394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16.01.2024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B1C4FB-BC8D-880B-0BBA-9B70DC76E485}"/>
              </a:ext>
            </a:extLst>
          </p:cNvPr>
          <p:cNvSpPr txBox="1"/>
          <p:nvPr/>
        </p:nvSpPr>
        <p:spPr>
          <a:xfrm>
            <a:off x="336000" y="1742788"/>
            <a:ext cx="252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Example:</a:t>
            </a:r>
          </a:p>
          <a:p>
            <a:r>
              <a:rPr lang="en-US" altLang="zh-CN" sz="2800" b="1" dirty="0"/>
              <a:t>Gray function</a:t>
            </a:r>
            <a:endParaRPr lang="zh-CN" altLang="en-US" sz="28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BE37886-3FCF-CD5D-30A0-7CBC88FAF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54" y="1742788"/>
            <a:ext cx="7875343" cy="436718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EFBEA7B-889E-5C5E-959C-8EAD39174B85}"/>
              </a:ext>
            </a:extLst>
          </p:cNvPr>
          <p:cNvSpPr txBox="1"/>
          <p:nvPr/>
        </p:nvSpPr>
        <p:spPr>
          <a:xfrm>
            <a:off x="440986" y="3789000"/>
            <a:ext cx="2718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· 20,000 images for more than 1 hour</a:t>
            </a:r>
          </a:p>
          <a:p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en-US" altLang="zh-CN" sz="2000" b="1" dirty="0">
                <a:solidFill>
                  <a:srgbClr val="00B050"/>
                </a:solidFill>
              </a:rPr>
              <a:t>· Takes a lot of time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But acceptable!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46329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0</TotalTime>
  <Words>511</Words>
  <Application>Microsoft Office PowerPoint</Application>
  <PresentationFormat>宽屏</PresentationFormat>
  <Paragraphs>172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Wingdings</vt:lpstr>
      <vt:lpstr>Template</vt:lpstr>
      <vt:lpstr>PowerPoint 演示文稿</vt:lpstr>
      <vt:lpstr>Data collection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PowerPoint 演示文稿</vt:lpstr>
      <vt:lpstr>PowerPoint 演示文稿</vt:lpstr>
      <vt:lpstr>Project structure</vt:lpstr>
      <vt:lpstr>Project structure</vt:lpstr>
      <vt:lpstr>Project structure</vt:lpstr>
      <vt:lpstr>Project structure</vt:lpstr>
      <vt:lpstr>Project structure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2023-05-22T13:05:43Z</dcterms:created>
  <dcterms:modified xsi:type="dcterms:W3CDTF">2024-01-16T13:27:12Z</dcterms:modified>
</cp:coreProperties>
</file>